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0" r:id="rId2"/>
    <p:sldId id="343" r:id="rId3"/>
    <p:sldId id="295" r:id="rId4"/>
    <p:sldId id="289" r:id="rId5"/>
    <p:sldId id="339" r:id="rId6"/>
    <p:sldId id="340" r:id="rId7"/>
    <p:sldId id="312" r:id="rId8"/>
    <p:sldId id="344" r:id="rId9"/>
    <p:sldId id="345" r:id="rId10"/>
    <p:sldId id="313" r:id="rId11"/>
    <p:sldId id="321" r:id="rId12"/>
    <p:sldId id="346" r:id="rId13"/>
    <p:sldId id="323" r:id="rId14"/>
    <p:sldId id="324" r:id="rId15"/>
    <p:sldId id="300" r:id="rId16"/>
    <p:sldId id="317" r:id="rId17"/>
    <p:sldId id="318" r:id="rId18"/>
    <p:sldId id="326" r:id="rId19"/>
    <p:sldId id="325" r:id="rId20"/>
    <p:sldId id="327" r:id="rId21"/>
    <p:sldId id="337" r:id="rId22"/>
    <p:sldId id="328" r:id="rId23"/>
    <p:sldId id="329" r:id="rId24"/>
    <p:sldId id="331" r:id="rId2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54937" autoAdjust="0"/>
  </p:normalViewPr>
  <p:slideViewPr>
    <p:cSldViewPr snapToGrid="0" snapToObjects="1">
      <p:cViewPr>
        <p:scale>
          <a:sx n="50" d="100"/>
          <a:sy n="50" d="100"/>
        </p:scale>
        <p:origin x="-19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 snapToGrid="0" snapToObjects="1">
      <p:cViewPr varScale="1">
        <p:scale>
          <a:sx n="70" d="100"/>
          <a:sy n="70" d="100"/>
        </p:scale>
        <p:origin x="-323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CC8A-30B9-4353-AB2F-98693AEDFE28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F9ADB-0847-4BEF-BB66-7322A067B8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8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43C81-E7C3-4056-A534-C0F3C58B8E15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61C5-4A57-4EA5-ACC0-EC371977F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2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The following slides are for both Options 1 and 2</a:t>
            </a:r>
          </a:p>
          <a:p>
            <a:r>
              <a:rPr lang="en-US" b="1" dirty="0" smtClean="0"/>
              <a:t>Background</a:t>
            </a:r>
            <a:r>
              <a:rPr lang="en-US" b="1" baseline="0" dirty="0" smtClean="0"/>
              <a:t> for Facilitator: (1)</a:t>
            </a:r>
          </a:p>
          <a:p>
            <a:r>
              <a:rPr lang="en-US" baseline="0" dirty="0" smtClean="0"/>
              <a:t>Option 1  (Recommended for sites where fact fluency is a Tier 1 instructional concern)</a:t>
            </a:r>
          </a:p>
          <a:p>
            <a:r>
              <a:rPr lang="en-US" baseline="0" dirty="0" smtClean="0"/>
              <a:t>Materials needed: </a:t>
            </a:r>
          </a:p>
          <a:p>
            <a:r>
              <a:rPr lang="en-US" baseline="0" dirty="0" smtClean="0"/>
              <a:t>Have participants bring: CCSS-M (NACS), pencil, highlighters</a:t>
            </a:r>
          </a:p>
          <a:p>
            <a:r>
              <a:rPr lang="en-US" baseline="0" dirty="0" smtClean="0"/>
              <a:t>Make copies of: </a:t>
            </a:r>
            <a:r>
              <a:rPr lang="en-US" i="1" baseline="0" dirty="0" smtClean="0"/>
              <a:t>Basic Math Facts </a:t>
            </a:r>
            <a:r>
              <a:rPr lang="en-US" baseline="0" dirty="0" smtClean="0"/>
              <a:t>article, Jigsaw Note Taker, Phases articles, Standards vs. Algorithms Hunt, Planning Note Taker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Option 2  (Recommended for sites where fact fluency is an intervention concern)</a:t>
            </a:r>
          </a:p>
          <a:p>
            <a:r>
              <a:rPr lang="en-US" baseline="0" dirty="0" smtClean="0"/>
              <a:t>Have participants bring: CCSS-M (NACS)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copies of: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vs. Algorithm Hunt,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List,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4C, SBAC sample questions, IPGs, Lesson Planning Template (p.377 of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 Discussion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book, if site does not already have a template they prefer to use)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7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Option</a:t>
            </a:r>
            <a:r>
              <a:rPr lang="en-US" b="1" baseline="0" dirty="0" smtClean="0"/>
              <a:t> 1 and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Notes: </a:t>
            </a:r>
            <a:r>
              <a:rPr lang="en-US" b="0" baseline="0" dirty="0" smtClean="0"/>
              <a:t>For time purposes you can choose whether or not to show teachers the search tool on their app to speed up this portion of the training.  </a:t>
            </a:r>
            <a:br>
              <a:rPr lang="en-US" b="0" baseline="0" dirty="0" smtClean="0"/>
            </a:br>
            <a:r>
              <a:rPr lang="en-US" b="0" baseline="0" dirty="0" smtClean="0"/>
              <a:t>Extension: If you need it to take longer, (depending on how familiar teachers are with standards) have teachers include the boundaries: (</a:t>
            </a:r>
            <a:r>
              <a:rPr lang="en-US" b="0" baseline="0" dirty="0" err="1" smtClean="0"/>
              <a:t>ie</a:t>
            </a:r>
            <a:r>
              <a:rPr lang="en-US" b="0" baseline="0" dirty="0" smtClean="0"/>
              <a:t>: 1</a:t>
            </a:r>
            <a:r>
              <a:rPr lang="en-US" b="0" baseline="30000" dirty="0" smtClean="0"/>
              <a:t>st</a:t>
            </a:r>
            <a:r>
              <a:rPr lang="en-US" b="0" baseline="0" dirty="0" smtClean="0"/>
              <a:t> grade addition strategies are “within 100, using concrete models or drawings and strategies based on place value; relate this strategy to written method and explain the reasoning used”.)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Presentation: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-Quickly</a:t>
            </a:r>
            <a:r>
              <a:rPr lang="en-US" b="0" baseline="0" dirty="0" smtClean="0"/>
              <a:t> review this slide if you’ve already done Option 1.</a:t>
            </a:r>
            <a:endParaRPr lang="en-US" b="0" dirty="0" smtClean="0"/>
          </a:p>
          <a:p>
            <a:r>
              <a:rPr lang="en-US" b="0" baseline="0" dirty="0" smtClean="0"/>
              <a:t>Ask teachers to look at the standards for their grade.  After, review the grades below and above to complete this chart.  </a:t>
            </a:r>
            <a:r>
              <a:rPr lang="en-US" b="1" baseline="0" dirty="0" smtClean="0"/>
              <a:t>KINDER differentiation- </a:t>
            </a:r>
            <a:r>
              <a:rPr lang="en-US" b="0" baseline="0" dirty="0" smtClean="0"/>
              <a:t>After they’ve looked at 1</a:t>
            </a:r>
            <a:r>
              <a:rPr lang="en-US" b="0" baseline="30000" dirty="0" smtClean="0"/>
              <a:t>st</a:t>
            </a:r>
            <a:r>
              <a:rPr lang="en-US" b="0" baseline="0" dirty="0" smtClean="0"/>
              <a:t> grade standards, ask kinder teachers to identify standards that support the work in first grade.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4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Option 1 and 2</a:t>
            </a:r>
          </a:p>
          <a:p>
            <a:r>
              <a:rPr lang="en-US" b="0" dirty="0" smtClean="0"/>
              <a:t>Familiarize yourself with the standards and whether your</a:t>
            </a:r>
            <a:r>
              <a:rPr lang="en-US" b="0" baseline="0" dirty="0" smtClean="0"/>
              <a:t> relating the strategy to</a:t>
            </a:r>
            <a:r>
              <a:rPr lang="en-US" b="0" dirty="0" smtClean="0"/>
              <a:t> written form,</a:t>
            </a:r>
            <a:r>
              <a:rPr lang="en-US" b="0" baseline="0" dirty="0" smtClean="0"/>
              <a:t> concrete models, drawing or if strategies are to based on place value.</a:t>
            </a:r>
          </a:p>
          <a:p>
            <a:r>
              <a:rPr lang="en-US" b="0" baseline="0" dirty="0" smtClean="0"/>
              <a:t>Kinder only has “strategies” for comparing numbers by using matching and counting strategies.</a:t>
            </a:r>
          </a:p>
          <a:p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Notes: </a:t>
            </a:r>
            <a:r>
              <a:rPr lang="en-US" b="0" baseline="0" dirty="0" smtClean="0"/>
              <a:t>For time purposes you can choose whether or not to show teachers the search tool on their app to speed up this portion of the training.  </a:t>
            </a:r>
            <a:br>
              <a:rPr lang="en-US" b="0" baseline="0" dirty="0" smtClean="0"/>
            </a:br>
            <a:r>
              <a:rPr lang="en-US" b="0" baseline="0" dirty="0" smtClean="0"/>
              <a:t>Extension: If you need it to take longer, (depending on how familiar teachers are with standards) have teachers include the boundaries: (</a:t>
            </a:r>
            <a:r>
              <a:rPr lang="en-US" b="0" baseline="0" dirty="0" err="1" smtClean="0"/>
              <a:t>ie</a:t>
            </a:r>
            <a:r>
              <a:rPr lang="en-US" b="0" baseline="0" dirty="0" smtClean="0"/>
              <a:t>: 1</a:t>
            </a:r>
            <a:r>
              <a:rPr lang="en-US" b="0" baseline="30000" dirty="0" smtClean="0"/>
              <a:t>st</a:t>
            </a:r>
            <a:r>
              <a:rPr lang="en-US" b="0" baseline="0" dirty="0" smtClean="0"/>
              <a:t> grade addition strategies are “within 100, using concrete models or drawings and strategies based on place value; relate this strategy to written method and explain the reasoning used”.)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KINDER differentiation: </a:t>
            </a:r>
            <a:r>
              <a:rPr lang="en-US" b="0" baseline="0" dirty="0" smtClean="0"/>
              <a:t>Consider asking Kinder teachers to share out the standards they found that support the work of first grade. </a:t>
            </a:r>
            <a:endParaRPr lang="en-US" b="0" dirty="0" smtClean="0"/>
          </a:p>
          <a:p>
            <a:endParaRPr lang="en-US" b="0" baseline="0" dirty="0" smtClean="0"/>
          </a:p>
          <a:p>
            <a:r>
              <a:rPr lang="en-US" b="1" baseline="0" dirty="0" smtClean="0"/>
              <a:t>Presentation: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-Quickly</a:t>
            </a:r>
            <a:r>
              <a:rPr lang="en-US" b="0" baseline="0" dirty="0" smtClean="0"/>
              <a:t> review this slide if you’ve already done Option 1.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-Teachers should also be familiar with standards and whether they should relate the strategy to</a:t>
            </a:r>
            <a:r>
              <a:rPr lang="en-US" b="0" dirty="0" smtClean="0"/>
              <a:t> written form,</a:t>
            </a:r>
            <a:r>
              <a:rPr lang="en-US" b="0" baseline="0" dirty="0" smtClean="0"/>
              <a:t> concrete models, drawing or if strategies are to based on place value.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Ask: “What are you noticing or What do you notice?”,  “In what grade level do you see a strategy for rational numbers and an algorithm for whole numbers?”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1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Option 1 and 2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mtClean="0"/>
              <a:t>-</a:t>
            </a:r>
            <a:r>
              <a:rPr lang="en-US" b="0" dirty="0" smtClean="0"/>
              <a:t>Hide this slide</a:t>
            </a:r>
            <a:r>
              <a:rPr lang="en-US" b="0" baseline="0" dirty="0" smtClean="0"/>
              <a:t> if</a:t>
            </a:r>
            <a:r>
              <a:rPr lang="en-US" b="0" dirty="0" smtClean="0"/>
              <a:t> you are doing this option after already presenting Option 2.</a:t>
            </a:r>
          </a:p>
          <a:p>
            <a:r>
              <a:rPr lang="en-US" b="0" baseline="0" dirty="0" smtClean="0"/>
              <a:t>-If unfamiliar with Partial Product login into www.everydaymathonline.com</a:t>
            </a:r>
          </a:p>
          <a:p>
            <a:r>
              <a:rPr lang="en-US" b="0" baseline="0" dirty="0" smtClean="0"/>
              <a:t>      -Click on “Algorithms” tab on far right side of page</a:t>
            </a:r>
          </a:p>
          <a:p>
            <a:r>
              <a:rPr lang="en-US" b="0" baseline="0" dirty="0" smtClean="0"/>
              <a:t>      -Open “Algorithms Library of Animations”</a:t>
            </a:r>
          </a:p>
          <a:p>
            <a:r>
              <a:rPr lang="en-US" b="0" baseline="0" dirty="0" smtClean="0"/>
              <a:t>      -Open “Multiplication”</a:t>
            </a:r>
          </a:p>
          <a:p>
            <a:r>
              <a:rPr lang="en-US" b="0" baseline="0" dirty="0" smtClean="0"/>
              <a:t>      -Choose any of the “Partial Products” videos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Presentation: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Explain that the information in this visual refers to the computational expectations found in the CCSS-M (NACS) for grades K-6.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Say, “You still need to look closely at your standards as under a heading you may have some standards that are working on conceptual understanding, while others are procedural.”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visual shows Whole Number Multiplication in grade 4 and Whole Number Division in grade 5 as a Standard Algorithm because of the phrase “relate to a written method” in the standards.  However, this can be the writing out of the strategy, i.e. partial products.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18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Option 2</a:t>
            </a:r>
          </a:p>
          <a:p>
            <a:r>
              <a:rPr lang="en-US" b="0" dirty="0" smtClean="0"/>
              <a:t>Read pages 121-122, 132-133</a:t>
            </a:r>
            <a:r>
              <a:rPr lang="en-US" b="0" baseline="0" dirty="0" smtClean="0"/>
              <a:t> and 142-143 in </a:t>
            </a:r>
            <a:r>
              <a:rPr lang="en-US" b="0" i="1" baseline="0" dirty="0" smtClean="0"/>
              <a:t>Classroom Discussions in Math </a:t>
            </a:r>
            <a:r>
              <a:rPr lang="en-US" b="0" baseline="0" dirty="0" smtClean="0"/>
              <a:t>for more details on each of the three suggestions.</a:t>
            </a:r>
          </a:p>
          <a:p>
            <a:endParaRPr lang="en-US" b="0" baseline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8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r>
              <a:rPr lang="en-US" b="1" baseline="0" dirty="0" smtClean="0"/>
              <a:t> for Facilitator:  Option 2</a:t>
            </a:r>
          </a:p>
          <a:p>
            <a:r>
              <a:rPr lang="en-US" baseline="0" dirty="0" smtClean="0"/>
              <a:t>Show slide.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Presentation:</a:t>
            </a:r>
          </a:p>
          <a:p>
            <a:r>
              <a:rPr lang="en-US" b="0" baseline="0" dirty="0" smtClean="0"/>
              <a:t>Say, “This leads to a change in practice of how we word our objectives, “I Can” statements, or guiding questions depending upon what your site requires.”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3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Background for Facilitator:</a:t>
            </a:r>
            <a:r>
              <a:rPr lang="en-US" b="1" baseline="0" dirty="0" smtClean="0"/>
              <a:t> Option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Therefore we have this change in practice…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Note:  If your site requires “I can” Statements, use this slide and hide the other 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Presentation: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5472-F29F-42E0-84F5-90A942C2C9F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7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Background for Facilitator: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Note:  If your site requires Objectives, use this slide and hide the other 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5472-F29F-42E0-84F5-90A942C2C9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74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Background for Facilitator: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Note:  If your site requires Guiding Questions, use this slide and hide the other 2.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Presentation: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5472-F29F-42E0-84F5-90A942C2C9F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74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Background of Facilitator:</a:t>
            </a:r>
          </a:p>
          <a:p>
            <a:r>
              <a:rPr lang="en-US" baseline="0" dirty="0" smtClean="0"/>
              <a:t>Just a reminder of norms for viewing records of practice.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Presentation:</a:t>
            </a:r>
          </a:p>
          <a:p>
            <a:r>
              <a:rPr lang="en-US" baseline="0" dirty="0" smtClean="0"/>
              <a:t>A record of practice is a way for us to have a discussion around a common source of information.  They are not examples or non-examples, yet just a clip from practice for us to use to discuss the guiding questions.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32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</a:t>
            </a:r>
          </a:p>
          <a:p>
            <a:r>
              <a:rPr lang="en-US" b="0" dirty="0" smtClean="0"/>
              <a:t>Video 4C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Presentation:</a:t>
            </a:r>
          </a:p>
          <a:p>
            <a:r>
              <a:rPr lang="en-US" b="0" dirty="0" smtClean="0"/>
              <a:t>Read questions before viewing video.  Return to questions and discuss after viewing video.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</a:t>
            </a:r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1" baseline="0" dirty="0" smtClean="0"/>
              <a:t>Presentation: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18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Option</a:t>
            </a:r>
            <a:r>
              <a:rPr lang="en-US" b="1" baseline="0" dirty="0" smtClean="0"/>
              <a:t> 2</a:t>
            </a:r>
            <a:endParaRPr lang="en-US" b="1" dirty="0" smtClean="0"/>
          </a:p>
          <a:p>
            <a:r>
              <a:rPr lang="en-US" b="1" dirty="0" smtClean="0"/>
              <a:t>Activity Option A: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In this activity participants will 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standard to either build their toolbox of strategies around selected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engage in planning through the steps for a whole classroom discussion on computational procedures of an algorithm. (Hide slide 23-24 if you choose this option).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Presentation:</a:t>
            </a:r>
          </a:p>
          <a:p>
            <a:r>
              <a:rPr lang="en-US" b="0" dirty="0" smtClean="0"/>
              <a:t>*Distribute Lesson</a:t>
            </a:r>
            <a:r>
              <a:rPr lang="en-US" b="0" baseline="0" dirty="0" smtClean="0"/>
              <a:t> planning template for those wanting to work on the second bullet.  They may also use their school’s planning template.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Inform staff how much time they will have to work on this before returning to whole group.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3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</a:t>
            </a:r>
            <a:r>
              <a:rPr lang="en-US" b="0" dirty="0" smtClean="0"/>
              <a:t>Read pages 121-122, 132-133</a:t>
            </a:r>
            <a:r>
              <a:rPr lang="en-US" b="0" baseline="0" dirty="0" smtClean="0"/>
              <a:t> and 142-143 in </a:t>
            </a:r>
            <a:r>
              <a:rPr lang="en-US" b="0" i="1" baseline="0" dirty="0" smtClean="0"/>
              <a:t>Classroom Discussions in Math </a:t>
            </a:r>
            <a:r>
              <a:rPr lang="en-US" b="0" baseline="0" dirty="0" smtClean="0"/>
              <a:t>for more details on each of the three suggestions.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Presentation:</a:t>
            </a:r>
            <a:endParaRPr lang="en-US" b="0" baseline="0" dirty="0" smtClean="0"/>
          </a:p>
          <a:p>
            <a:r>
              <a:rPr lang="en-US" b="0" baseline="0" dirty="0" smtClean="0"/>
              <a:t>Display this slide while teachers are working on the activity.</a:t>
            </a:r>
            <a:endParaRPr lang="en-US" b="1" baseline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8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</a:t>
            </a:r>
          </a:p>
          <a:p>
            <a:r>
              <a:rPr lang="en-US" b="1" dirty="0" smtClean="0"/>
              <a:t>Activity Option B: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Participants will identify how classroom discussion about computational procedures support the work students will have to do independently on the SBAC and what indicators on the IPG are being achieved.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Presentation:</a:t>
            </a:r>
          </a:p>
          <a:p>
            <a:r>
              <a:rPr lang="en-US" b="0" dirty="0" smtClean="0"/>
              <a:t>Distribute the SBAC</a:t>
            </a:r>
            <a:r>
              <a:rPr lang="en-US" b="0" baseline="0" dirty="0" smtClean="0"/>
              <a:t> sample questions document and ask participants to review the items and discuss the above question with group.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3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</a:t>
            </a:r>
          </a:p>
          <a:p>
            <a:r>
              <a:rPr lang="en-US" b="1" dirty="0" smtClean="0"/>
              <a:t>Activity Option B: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Participants will identify how classroom discussion about computational procedures support the work students will have to do independently on the SBAC and what indicators on the IPG are being achieved.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Presentation:</a:t>
            </a:r>
          </a:p>
          <a:p>
            <a:r>
              <a:rPr lang="en-US" b="0" dirty="0" smtClean="0"/>
              <a:t>Distribute the IPG</a:t>
            </a:r>
            <a:r>
              <a:rPr lang="en-US" b="0" baseline="0" dirty="0" smtClean="0"/>
              <a:t> document and ask participants to review the items and discuss the above question with group.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3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</a:t>
            </a:r>
            <a:br>
              <a:rPr lang="en-US" b="1" dirty="0" smtClean="0"/>
            </a:br>
            <a:r>
              <a:rPr lang="en-US" b="1" dirty="0" smtClean="0"/>
              <a:t>Presentation:</a:t>
            </a:r>
          </a:p>
          <a:p>
            <a:r>
              <a:rPr lang="en-US" b="0" dirty="0" smtClean="0"/>
              <a:t>“Stop and Jot </a:t>
            </a:r>
            <a:r>
              <a:rPr lang="en-US" b="0" baseline="0" dirty="0" smtClean="0"/>
              <a:t>any changes in thinking or evidence that strengthened your prior thinking in the final column.” </a:t>
            </a:r>
          </a:p>
          <a:p>
            <a:r>
              <a:rPr lang="en-US" b="0" baseline="0" dirty="0" smtClean="0"/>
              <a:t>You may want to consider collecting this document to assess for future coaching needs.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Consider</a:t>
            </a:r>
            <a:r>
              <a:rPr lang="en-US" b="0" baseline="0" dirty="0" smtClean="0"/>
              <a:t>: </a:t>
            </a:r>
          </a:p>
          <a:p>
            <a:r>
              <a:rPr lang="en-US" b="0" baseline="0" dirty="0" smtClean="0"/>
              <a:t>Invite participants to leave a comment on the bottom of document indicating whether they want additional support in computational procedures, classroom discussion, etc.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Background</a:t>
            </a:r>
            <a:r>
              <a:rPr lang="en-US" b="1" baseline="0" dirty="0" smtClean="0"/>
              <a:t> for Facilitator: Option 1 and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p.</a:t>
            </a:r>
            <a:r>
              <a:rPr lang="en-US" baseline="0" dirty="0" smtClean="0"/>
              <a:t> 120 “About This Chapter”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Presentation: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Distribute</a:t>
            </a:r>
            <a:r>
              <a:rPr lang="en-US" b="0" baseline="0" dirty="0" smtClean="0"/>
              <a:t> “Stop and Jot” note taker document to teachers.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Say, “Stop and Jot what your thoughts are regarding these statements</a:t>
            </a:r>
            <a:r>
              <a:rPr lang="en-US" b="0" baseline="0" dirty="0" smtClean="0"/>
              <a:t> in the middle column.” After individuals have written their own thoughts, share out with a partner. </a:t>
            </a:r>
            <a:r>
              <a:rPr lang="en-US" b="1" baseline="0" dirty="0" smtClean="0"/>
              <a:t>This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will be revisited at end of the presentation, as an exit ticket.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5472-F29F-42E0-84F5-90A942C2C9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7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</a:t>
            </a:r>
            <a:r>
              <a:rPr lang="en-US" b="1" baseline="0" dirty="0" smtClean="0"/>
              <a:t> Option 1 and 2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Presentation: 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5472-F29F-42E0-84F5-90A942C2C9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7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for Facilitator: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to Option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13107-EE22-46DD-98C0-67FAAA2C5B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for Facilitator: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to Option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our guiding question for today’s work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5472-F29F-42E0-84F5-90A942C2C9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7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for Facilitator: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p.121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 Discussions in Math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already presented Option 1 do a quick review of slides 7-13 as they already had that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 Option 1 and 2</a:t>
            </a:r>
          </a:p>
          <a:p>
            <a:r>
              <a:rPr lang="en-US" b="0" dirty="0" smtClean="0"/>
              <a:t>p.121 in </a:t>
            </a:r>
            <a:r>
              <a:rPr lang="en-US" b="0" i="1" dirty="0" smtClean="0"/>
              <a:t>Classroom Discussions in Math</a:t>
            </a:r>
          </a:p>
          <a:p>
            <a:endParaRPr lang="en-US" b="0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Presentation:</a:t>
            </a:r>
          </a:p>
          <a:p>
            <a:endParaRPr lang="en-US" b="0" i="1" dirty="0" smtClean="0"/>
          </a:p>
          <a:p>
            <a:endParaRPr lang="en-US" b="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Background for Facilitator:</a:t>
            </a:r>
            <a:r>
              <a:rPr lang="en-US" b="1" baseline="0" dirty="0" smtClean="0"/>
              <a:t> Option 1 and 2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event that the questions get asked regarding what is “the standard algorithm,” Jason </a:t>
            </a:r>
            <a:r>
              <a:rPr lang="en-US" dirty="0" err="1" smtClean="0"/>
              <a:t>Zimba</a:t>
            </a:r>
            <a:r>
              <a:rPr lang="en-US" dirty="0" smtClean="0"/>
              <a:t>, a leading author of the CCSS-M (NACS), was quoted</a:t>
            </a:r>
            <a:r>
              <a:rPr lang="en-US" baseline="0" dirty="0" smtClean="0"/>
              <a:t> as saying, ”The standard algorithm is the algorithm that works for the student.” (NNMC Mini-Conference 3/8/14)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Presentation: </a:t>
            </a:r>
            <a:endParaRPr lang="en-US" b="0" dirty="0" smtClean="0"/>
          </a:p>
          <a:p>
            <a:r>
              <a:rPr lang="en-US" dirty="0" smtClean="0"/>
              <a:t>Strategies</a:t>
            </a:r>
            <a:r>
              <a:rPr lang="en-US" baseline="0" dirty="0" smtClean="0"/>
              <a:t> develop into algorithms for efficiency and generalization.</a:t>
            </a:r>
          </a:p>
          <a:p>
            <a:r>
              <a:rPr lang="en-US" baseline="0" dirty="0" smtClean="0"/>
              <a:t>“When do we push for moving from strategies to algorithms?”:  Our standards dictate when we move our instruction from strategy focus to algorithm.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61C5-4A57-4EA5-ACC0-EC371977F1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8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541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8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39522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305192-F601-4AC9-ABB0-F065A29F18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0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3664"/>
            <a:ext cx="4038600" cy="398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3664"/>
            <a:ext cx="4038600" cy="398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B23529-4660-4F30-940B-83242E3F8C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3664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0320"/>
            <a:ext cx="4040188" cy="3251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3664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0320"/>
            <a:ext cx="4041775" cy="3251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9A0FE7-C1A1-4A0A-BDEB-9CE8962EBC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E90830-2734-4FBB-9A12-F00B220122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55675"/>
            <a:ext cx="82296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79600"/>
            <a:ext cx="8229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DEB4E1-EC0B-410C-95AB-612080D81F7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58" r:id="rId3"/>
    <p:sldLayoutId id="2147483659" r:id="rId4"/>
    <p:sldLayoutId id="2147483660" r:id="rId5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629" y="1549081"/>
            <a:ext cx="7772400" cy="1470025"/>
          </a:xfrm>
        </p:spPr>
        <p:txBody>
          <a:bodyPr/>
          <a:lstStyle/>
          <a:p>
            <a:r>
              <a:rPr lang="en-US" dirty="0" smtClean="0"/>
              <a:t>Implementing the Mathematics Common 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019106"/>
            <a:ext cx="8008256" cy="3033351"/>
          </a:xfrm>
        </p:spPr>
        <p:txBody>
          <a:bodyPr/>
          <a:lstStyle/>
          <a:p>
            <a:r>
              <a:rPr lang="en-US" dirty="0" smtClean="0"/>
              <a:t>Module 2:  Talking About Computational Procedure</a:t>
            </a:r>
          </a:p>
          <a:p>
            <a:r>
              <a:rPr lang="en-US" sz="2800" dirty="0" smtClean="0"/>
              <a:t>Can talk be used to assist students in obtaining computational proficiency?</a:t>
            </a:r>
          </a:p>
          <a:p>
            <a:endParaRPr lang="en-US" sz="1400" dirty="0" smtClean="0"/>
          </a:p>
          <a:p>
            <a:endParaRPr lang="en-US" sz="1400" dirty="0"/>
          </a:p>
          <a:p>
            <a:pPr algn="l"/>
            <a:r>
              <a:rPr lang="en-US" sz="2400" dirty="0" smtClean="0"/>
              <a:t>Sarah Roggensack &amp; Shelace Shoemaker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6057" y="870857"/>
            <a:ext cx="7707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Strategy vs. Algorithm Hunt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58557"/>
              </p:ext>
            </p:extLst>
          </p:nvPr>
        </p:nvGraphicFramePr>
        <p:xfrm>
          <a:off x="1392666" y="2377505"/>
          <a:ext cx="6134210" cy="3345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138"/>
                <a:gridCol w="1390018"/>
                <a:gridCol w="1390018"/>
                <a:gridCol w="1390018"/>
                <a:gridCol w="1390018"/>
              </a:tblGrid>
              <a:tr h="188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Addition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Subtraction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Multiplication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Division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</a:tr>
              <a:tr h="45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Kinder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</a:tr>
              <a:tr h="45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</a:tr>
              <a:tr h="45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r>
                        <a:rPr lang="en-US" sz="900" baseline="30000">
                          <a:effectLst/>
                        </a:rPr>
                        <a:t>nd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</a:tr>
              <a:tr h="45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r>
                        <a:rPr lang="en-US" sz="900" baseline="30000">
                          <a:effectLst/>
                        </a:rPr>
                        <a:t>rd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</a:tr>
              <a:tr h="45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r>
                        <a:rPr lang="en-US" sz="900" baseline="30000">
                          <a:effectLst/>
                        </a:rPr>
                        <a:t>th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</a:tr>
              <a:tr h="45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r>
                        <a:rPr lang="en-US" sz="900" baseline="30000">
                          <a:effectLst/>
                        </a:rPr>
                        <a:t>th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</a:tr>
              <a:tr h="451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r>
                        <a:rPr lang="en-US" sz="900" baseline="30000">
                          <a:effectLst/>
                        </a:rPr>
                        <a:t>th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12" marR="4861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2700" y="1838896"/>
            <a:ext cx="21993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57" y="1465944"/>
            <a:ext cx="8708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16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each grade level indicate whether students are using a strategy (S) or an algorithm (A) as directed by the standards.  Make additional notes regarding strategy </a:t>
            </a:r>
            <a:r>
              <a:rPr lang="en-US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vs. </a:t>
            </a:r>
            <a:r>
              <a:rPr lang="en-US" sz="16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algorithm work for whole and rational numbers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80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8343" y="986972"/>
            <a:ext cx="849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Strategy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vs.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Algorithm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Hunt answers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15849"/>
              </p:ext>
            </p:extLst>
          </p:nvPr>
        </p:nvGraphicFramePr>
        <p:xfrm>
          <a:off x="914401" y="1633303"/>
          <a:ext cx="7358740" cy="425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748"/>
                <a:gridCol w="1667498"/>
                <a:gridCol w="1667498"/>
                <a:gridCol w="1667498"/>
                <a:gridCol w="1667498"/>
              </a:tblGrid>
              <a:tr h="175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Addition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Subtraction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Multiplication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Division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</a:tr>
              <a:tr h="559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Kinder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</a:tr>
              <a:tr h="563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r>
                        <a:rPr lang="en-US" sz="800" baseline="30000">
                          <a:effectLst/>
                        </a:rPr>
                        <a:t>st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    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</a:tr>
              <a:tr h="563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r>
                        <a:rPr lang="en-US" sz="800" baseline="30000">
                          <a:effectLst/>
                        </a:rPr>
                        <a:t>nd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</a:tr>
              <a:tr h="563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r>
                        <a:rPr lang="en-US" sz="800" baseline="30000">
                          <a:effectLst/>
                        </a:rPr>
                        <a:t>rd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 &amp; A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 &amp; A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</a:tr>
              <a:tr h="563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</a:tr>
              <a:tr h="559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S: </a:t>
                      </a:r>
                      <a:r>
                        <a:rPr lang="en-US" sz="800">
                          <a:effectLst/>
                        </a:rPr>
                        <a:t>decimals to hundredths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S: </a:t>
                      </a:r>
                      <a:r>
                        <a:rPr lang="en-US" sz="800">
                          <a:effectLst/>
                        </a:rPr>
                        <a:t>decimals to hundredths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A: </a:t>
                      </a:r>
                      <a:r>
                        <a:rPr lang="en-US" sz="800">
                          <a:effectLst/>
                        </a:rPr>
                        <a:t>multi-digit whole numbers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S: </a:t>
                      </a:r>
                      <a:r>
                        <a:rPr lang="en-US" sz="800">
                          <a:effectLst/>
                        </a:rPr>
                        <a:t>decimals to hundredths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</a:tr>
              <a:tr h="704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</a:t>
                      </a:r>
                      <a:r>
                        <a:rPr lang="en-US" sz="80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multi-digit numbers &amp; decimals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</a:t>
                      </a:r>
                      <a:r>
                        <a:rPr lang="en-US" sz="80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multi-digit numbers &amp; decimals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</a:t>
                      </a:r>
                      <a:r>
                        <a:rPr lang="en-US" sz="80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multi-digit numbers &amp; decimals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multi-digit numbers &amp; decimals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15" marR="469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6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90414"/>
              </p:ext>
            </p:extLst>
          </p:nvPr>
        </p:nvGraphicFramePr>
        <p:xfrm>
          <a:off x="857249" y="4610100"/>
          <a:ext cx="7532007" cy="1000126"/>
        </p:xfrm>
        <a:graphic>
          <a:graphicData uri="http://schemas.openxmlformats.org/drawingml/2006/table">
            <a:tbl>
              <a:tblPr firstRow="1" firstCol="1" bandRow="1"/>
              <a:tblGrid>
                <a:gridCol w="613684"/>
                <a:gridCol w="6918323"/>
              </a:tblGrid>
              <a:tr h="361950"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dirty="0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Development of Conceptual understanding of addition, subtraction, multiplication and division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Development of Procedures including fact fluency and algorithms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dirty="0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Expectations of Security of concepts and procedures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77971"/>
              </p:ext>
            </p:extLst>
          </p:nvPr>
        </p:nvGraphicFramePr>
        <p:xfrm>
          <a:off x="857247" y="1189035"/>
          <a:ext cx="7532008" cy="3154364"/>
        </p:xfrm>
        <a:graphic>
          <a:graphicData uri="http://schemas.openxmlformats.org/drawingml/2006/table">
            <a:tbl>
              <a:tblPr firstRow="1" firstCol="1" bandRow="1"/>
              <a:tblGrid>
                <a:gridCol w="3194045"/>
                <a:gridCol w="497343"/>
                <a:gridCol w="223814"/>
                <a:gridCol w="223814"/>
                <a:gridCol w="580233"/>
                <a:gridCol w="580233"/>
                <a:gridCol w="599574"/>
                <a:gridCol w="223814"/>
                <a:gridCol w="488133"/>
                <a:gridCol w="921005"/>
              </a:tblGrid>
              <a:tr h="315436"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0" marR="95250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250" marR="95250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73"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Whole Number</a:t>
                      </a:r>
                      <a:b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Addition and Subtraction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73"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Whole Number Multiplication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Whole Number Division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73"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Fraction and Decimal</a:t>
                      </a:r>
                      <a:b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Addition and Subtraction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873">
                <a:tc>
                  <a:txBody>
                    <a:bodyPr/>
                    <a:lstStyle/>
                    <a:p>
                      <a:pPr marL="0" marR="142875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Fraction and Decimal:</a:t>
                      </a:r>
                      <a:b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Multiplication and Division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algn="ctr">
                        <a:lnSpc>
                          <a:spcPts val="1425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US" sz="1000" b="1" dirty="0">
                          <a:solidFill>
                            <a:srgbClr val="464646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0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9314" y="1001486"/>
            <a:ext cx="83674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Three Suggestions for Whole Class Discussion on Computational Procedures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Use whole-class discussions to teach computational procedures.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Use whole-class discussion to connect computational procedures to concepts.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Use whole-class discussion to build number sense skills.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7371" y="1059543"/>
            <a:ext cx="83094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Implications for Suggestion 1: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Use whole-class discussions to teach computational procedures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“Classroom discussions should center on student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explanations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about the ins and outs of computational procedures including why mathematically they can perform certain steps”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(Chapin, O’Connor, Anderson)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24148"/>
            <a:ext cx="8331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Change in Practice: “I Can” Statements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Instead of…</a:t>
            </a:r>
          </a:p>
          <a:p>
            <a:r>
              <a:rPr lang="en-US" sz="3200" dirty="0" smtClean="0"/>
              <a:t>“I can demonstrate how to use lattice to solve multi-digit multiplication problems.”</a:t>
            </a:r>
          </a:p>
          <a:p>
            <a:pPr algn="ctr"/>
            <a:r>
              <a:rPr lang="en-US" sz="2800" b="1" dirty="0"/>
              <a:t>m</a:t>
            </a:r>
            <a:r>
              <a:rPr lang="en-US" sz="2800" b="1" dirty="0" smtClean="0"/>
              <a:t>odify to..</a:t>
            </a:r>
            <a:endParaRPr lang="en-US" sz="2800" b="1" dirty="0"/>
          </a:p>
          <a:p>
            <a:r>
              <a:rPr lang="en-US" sz="3200" dirty="0" smtClean="0"/>
              <a:t>“I can explain why lattice works when solving multi-digit multiplication problems.”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1306286"/>
            <a:ext cx="735874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Change in Practice: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Objectives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Instead of…</a:t>
            </a:r>
          </a:p>
          <a:p>
            <a:r>
              <a:rPr lang="en-US" sz="3200" dirty="0" smtClean="0"/>
              <a:t>“Demonstrate how to use lattice to solve multi-digit multiplication problems.”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modify to..</a:t>
            </a:r>
            <a:endParaRPr lang="en-US" sz="2800" b="1" dirty="0"/>
          </a:p>
          <a:p>
            <a:r>
              <a:rPr lang="en-US" sz="3200" dirty="0" smtClean="0"/>
              <a:t>“Explain why lattice works when solving multi-digit multiplication problems.”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1306286"/>
            <a:ext cx="820782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Change in Practice: Guiding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Instead of…</a:t>
            </a:r>
          </a:p>
          <a:p>
            <a:r>
              <a:rPr lang="en-US" sz="3200" dirty="0" smtClean="0"/>
              <a:t>“How can you use lattice to solve multi-digit multiplication problems?”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modify to..</a:t>
            </a:r>
            <a:endParaRPr lang="en-US" sz="2800" b="1" dirty="0"/>
          </a:p>
          <a:p>
            <a:r>
              <a:rPr lang="en-US" sz="3200" dirty="0" smtClean="0"/>
              <a:t>“Why does lattice </a:t>
            </a:r>
            <a:r>
              <a:rPr lang="en-US" sz="3200" dirty="0" smtClean="0"/>
              <a:t>work </a:t>
            </a:r>
            <a:r>
              <a:rPr lang="en-US" sz="3200" dirty="0" smtClean="0"/>
              <a:t>when solving multi-digit multiplication problems?”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675"/>
            <a:ext cx="8229600" cy="801688"/>
          </a:xfrm>
        </p:spPr>
        <p:txBody>
          <a:bodyPr/>
          <a:lstStyle/>
          <a:p>
            <a:r>
              <a:rPr lang="en-US" sz="4000" dirty="0" smtClean="0"/>
              <a:t>Norms for Viewing Records of 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71"/>
            <a:ext cx="8229600" cy="4296229"/>
          </a:xfrm>
        </p:spPr>
        <p:txBody>
          <a:bodyPr/>
          <a:lstStyle/>
          <a:p>
            <a:r>
              <a:rPr lang="en-US" sz="2800" dirty="0" smtClean="0"/>
              <a:t>Assume that there are many things you don’t know about students, and the shared history of the teacher and students in the video. </a:t>
            </a:r>
          </a:p>
          <a:p>
            <a:r>
              <a:rPr lang="en-US" sz="2800" dirty="0" smtClean="0"/>
              <a:t>Assume good intent and expertise on the part of the teacher.</a:t>
            </a:r>
          </a:p>
          <a:p>
            <a:r>
              <a:rPr lang="en-US" sz="2800" dirty="0" smtClean="0"/>
              <a:t>Keep focused on your observations about what student are getting out of the talk and interaction.</a:t>
            </a:r>
          </a:p>
          <a:p>
            <a:r>
              <a:rPr lang="en-US" sz="2800" dirty="0" smtClean="0"/>
              <a:t>Keep focused on how the classroom discourse is serving the mathematical goals of </a:t>
            </a:r>
            <a:r>
              <a:rPr lang="en-US" sz="2800" smtClean="0"/>
              <a:t>the lesson.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5192-F601-4AC9-ABB0-F065A29F186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1256" y="986971"/>
            <a:ext cx="84255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Guiding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</a:p>
          <a:p>
            <a:pPr algn="ctr"/>
            <a:endParaRPr lang="en-US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 smtClean="0"/>
              <a:t>What was the benefit of using talk to compare the different subtraction strategies?</a:t>
            </a:r>
          </a:p>
          <a:p>
            <a:pPr algn="ctr"/>
            <a:endParaRPr lang="en-US" sz="1100" dirty="0" smtClean="0"/>
          </a:p>
          <a:p>
            <a:pPr marL="0" lvl="2" algn="ctr"/>
            <a:r>
              <a:rPr lang="en-US" sz="3200" dirty="0"/>
              <a:t>How did that build the students’ number sense skills? What evidence did you observe indicating that students’ number sense skills were developed</a:t>
            </a:r>
            <a:r>
              <a:rPr lang="en-US" sz="2800" dirty="0"/>
              <a:t>?</a:t>
            </a:r>
          </a:p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146" name="Picture 2" descr="C:\Users\sroggensack\AppData\Local\Microsoft\Windows\Temporary Internet Files\Content.Outlook\AKMYFYAP\IMG_2174740556590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333500"/>
            <a:ext cx="3619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1256" y="986971"/>
            <a:ext cx="84255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Breakout activity options</a:t>
            </a:r>
          </a:p>
          <a:p>
            <a:pPr algn="ctr"/>
            <a:endParaRPr lang="en-US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3000" dirty="0" smtClean="0"/>
              <a:t>Select a standard and review/visit list of resources to build your toolbox of strategies on that standard.</a:t>
            </a:r>
          </a:p>
          <a:p>
            <a:pPr algn="ctr"/>
            <a:r>
              <a:rPr lang="en-US" sz="3000" b="1" dirty="0" smtClean="0">
                <a:solidFill>
                  <a:srgbClr val="00B0F0"/>
                </a:solidFill>
              </a:rPr>
              <a:t>OR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3000" dirty="0" smtClean="0"/>
              <a:t>Select a standard to plan a lesson/s utilizing </a:t>
            </a:r>
            <a:r>
              <a:rPr lang="en-US" sz="3000" dirty="0"/>
              <a:t>the steps for </a:t>
            </a:r>
            <a:r>
              <a:rPr lang="en-US" sz="3000" dirty="0" smtClean="0"/>
              <a:t>whole </a:t>
            </a:r>
            <a:r>
              <a:rPr lang="en-US" sz="3000" dirty="0"/>
              <a:t>classroom discussion on computational procedures of </a:t>
            </a:r>
            <a:r>
              <a:rPr lang="en-US" sz="3000" dirty="0" smtClean="0"/>
              <a:t>a strategy/ </a:t>
            </a:r>
            <a:r>
              <a:rPr lang="en-US" sz="3000" dirty="0"/>
              <a:t>algorithm.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 smtClean="0"/>
          </a:p>
          <a:p>
            <a:pPr marL="171450" indent="-171450" algn="ctr">
              <a:buFont typeface="Arial" pitchFamily="34" charset="0"/>
              <a:buChar char="•"/>
            </a:pPr>
            <a:endParaRPr lang="en-US" sz="1100" dirty="0" smtClean="0"/>
          </a:p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9314" y="1001486"/>
            <a:ext cx="83674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Three Suggestions for Whole Class Discussion on Computational Procedures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Use whole-class discussions to teach computational procedures.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Use whole-class discussion to connect computational procedures to concepts.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Use whole-class discussion to build number sense skills.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1256" y="986971"/>
            <a:ext cx="842554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SBAC Implications</a:t>
            </a:r>
          </a:p>
          <a:p>
            <a:pPr algn="ctr"/>
            <a:endParaRPr lang="en-US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3000" dirty="0" smtClean="0"/>
          </a:p>
          <a:p>
            <a:pPr algn="ctr"/>
            <a:r>
              <a:rPr lang="en-US" sz="4000" dirty="0" smtClean="0">
                <a:latin typeface="Calibri"/>
                <a:ea typeface="Calibri"/>
                <a:cs typeface="Times New Roman"/>
              </a:rPr>
              <a:t>How </a:t>
            </a:r>
            <a:r>
              <a:rPr lang="en-US" sz="4000" dirty="0">
                <a:latin typeface="Calibri"/>
                <a:ea typeface="Calibri"/>
                <a:cs typeface="Times New Roman"/>
              </a:rPr>
              <a:t>do </a:t>
            </a:r>
            <a:r>
              <a:rPr lang="en-US" sz="4000" dirty="0" smtClean="0">
                <a:latin typeface="Calibri"/>
                <a:ea typeface="Calibri"/>
                <a:cs typeface="Times New Roman"/>
              </a:rPr>
              <a:t>these suggestions for whole class discussion support </a:t>
            </a:r>
            <a:r>
              <a:rPr lang="en-US" sz="4000" dirty="0">
                <a:latin typeface="Calibri"/>
                <a:ea typeface="Calibri"/>
                <a:cs typeface="Times New Roman"/>
              </a:rPr>
              <a:t>what students will be required to do independently on the SBAC? </a:t>
            </a:r>
          </a:p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 smtClean="0"/>
          </a:p>
          <a:p>
            <a:pPr marL="171450" indent="-171450" algn="ctr">
              <a:buFont typeface="Arial" pitchFamily="34" charset="0"/>
              <a:buChar char="•"/>
            </a:pPr>
            <a:endParaRPr lang="en-US" sz="1100" dirty="0" smtClean="0"/>
          </a:p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1256" y="986971"/>
            <a:ext cx="8425543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Instructional Practice Guide (IPG) Correlations</a:t>
            </a:r>
          </a:p>
          <a:p>
            <a:pPr algn="ctr"/>
            <a:endParaRPr lang="en-US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600" dirty="0" smtClean="0"/>
              <a:t>Which indicators may be observed during a productive mathematical discussion focused on computational procedures?  </a:t>
            </a:r>
          </a:p>
          <a:p>
            <a:pPr algn="ctr"/>
            <a:endParaRPr lang="en-US" sz="1100" dirty="0" smtClean="0"/>
          </a:p>
          <a:p>
            <a:pPr algn="ctr"/>
            <a:r>
              <a:rPr lang="en-US" sz="3600" dirty="0" smtClean="0"/>
              <a:t>What might evidence observed and gathered look like? </a:t>
            </a:r>
          </a:p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 smtClean="0"/>
          </a:p>
          <a:p>
            <a:pPr marL="171450" indent="-171450" algn="ctr">
              <a:buFont typeface="Arial" pitchFamily="34" charset="0"/>
              <a:buChar char="•"/>
            </a:pPr>
            <a:endParaRPr lang="en-US" sz="1100" dirty="0" smtClean="0"/>
          </a:p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1255" y="827314"/>
            <a:ext cx="842554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Stop and Jot Exit Ticket</a:t>
            </a:r>
          </a:p>
          <a:p>
            <a:pPr algn="ctr"/>
            <a:endParaRPr lang="en-US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 smtClean="0"/>
          </a:p>
          <a:p>
            <a:pPr marL="171450" indent="-171450" algn="ctr">
              <a:buFont typeface="Arial" pitchFamily="34" charset="0"/>
              <a:buChar char="•"/>
            </a:pPr>
            <a:endParaRPr lang="en-US" sz="1100" dirty="0" smtClean="0"/>
          </a:p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6662" y="1879600"/>
          <a:ext cx="5710676" cy="3952876"/>
        </p:xfrm>
        <a:graphic>
          <a:graphicData uri="http://schemas.openxmlformats.org/drawingml/2006/table">
            <a:tbl>
              <a:tblPr firstRow="1" firstCol="1" bandRow="1"/>
              <a:tblGrid>
                <a:gridCol w="1739582"/>
                <a:gridCol w="1985547"/>
                <a:gridCol w="1985547"/>
              </a:tblGrid>
              <a:tr h="988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Whole class discussions can help students use computational procedures in accurate and efficient ways.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Discussion can help students build connections between procedures and their underlying concepts.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discussions can help students think of computational skills as tools that can be used to solve a wide variety of problems.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Learning based on memorization is often forgotten and not readily transferred.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777" marR="42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6754" y="1479490"/>
            <a:ext cx="6294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Stop and Jot:  Instruction about Computational Procedures</a:t>
            </a:r>
          </a:p>
        </p:txBody>
      </p:sp>
    </p:spTree>
    <p:extLst>
      <p:ext uri="{BB962C8B-B14F-4D97-AF65-F5344CB8AC3E}">
        <p14:creationId xmlns:p14="http://schemas.microsoft.com/office/powerpoint/2010/main" val="28612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657" y="1167492"/>
            <a:ext cx="7895772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Whole class discussions can help students use computational procedures in accurate and efficient ways.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Discussion can help students build connections between procedures and their underlying concepts.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Classroom discussions can help students think of computational skills as tools that can be used to solve a wide variety of 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Learning based on memorization is often forgotten and not readily transferred.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657" y="1132114"/>
            <a:ext cx="78957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Four Steps Toward Productive Talk</a:t>
            </a:r>
          </a:p>
          <a:p>
            <a:pPr algn="ctr"/>
            <a:endParaRPr lang="en-US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Helping Individual Students Clarify and Share Their Own Thoughts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Helping Students Orient to the Thinking of Others</a:t>
            </a:r>
          </a:p>
          <a:p>
            <a:endParaRPr lang="en-US" sz="20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Helping Students Deepen Their Own Reasoning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Helping Students Engage with the Reasoning of Others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4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364"/>
            <a:ext cx="8229600" cy="4074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strategies can we use to enhance our instruction so students learn mathematics with understanding? </a:t>
            </a:r>
          </a:p>
          <a:p>
            <a:r>
              <a:rPr lang="en-US" dirty="0" smtClean="0"/>
              <a:t>What </a:t>
            </a:r>
            <a:r>
              <a:rPr lang="en-US" dirty="0"/>
              <a:t>does this look and sound like?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Objective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Explore how discussion enhances learning opportunities to meet  the computation procedures found in the Mathematics NACS.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D5D39032-14E0-4AE3-8053-D9A3E931DA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657" y="1132114"/>
            <a:ext cx="789577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Guiding Question</a:t>
            </a:r>
            <a:endParaRPr lang="en-US" sz="1200" b="1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3500" dirty="0" smtClean="0"/>
              <a:t>How </a:t>
            </a:r>
            <a:r>
              <a:rPr lang="en-US" sz="3500" dirty="0"/>
              <a:t>can </a:t>
            </a:r>
            <a:r>
              <a:rPr lang="en-US" sz="3500" dirty="0" smtClean="0"/>
              <a:t>productive talk </a:t>
            </a:r>
            <a:r>
              <a:rPr lang="en-US" sz="3500" dirty="0"/>
              <a:t>be used to assist students in obtaining computational proficiency</a:t>
            </a:r>
            <a:r>
              <a:rPr lang="en-US" sz="3500" dirty="0" smtClean="0"/>
              <a:t>?</a:t>
            </a:r>
            <a:endParaRPr lang="en-US" sz="4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67820" y="2054346"/>
            <a:ext cx="9279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Computational Procedures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972" y="1054936"/>
            <a:ext cx="84763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Computational </a:t>
            </a:r>
            <a:r>
              <a:rPr lang="en-US" sz="4000" b="1" dirty="0" smtClean="0"/>
              <a:t>Strategy</a:t>
            </a:r>
          </a:p>
          <a:p>
            <a:pPr algn="ctr"/>
            <a:r>
              <a:rPr lang="en-US" sz="3200" dirty="0" smtClean="0"/>
              <a:t>A method where the numbers in a computation are </a:t>
            </a:r>
            <a:r>
              <a:rPr lang="en-US" sz="3200" b="1" dirty="0" smtClean="0"/>
              <a:t>manipulated</a:t>
            </a:r>
            <a:r>
              <a:rPr lang="en-US" sz="3200" dirty="0" smtClean="0"/>
              <a:t> in order to create an equivalent but easier computation.</a:t>
            </a:r>
          </a:p>
          <a:p>
            <a:pPr algn="ctr"/>
            <a:endParaRPr lang="en-US" sz="3200" dirty="0" smtClean="0"/>
          </a:p>
          <a:p>
            <a:r>
              <a:rPr lang="en-US" sz="3200" u="sng" dirty="0" smtClean="0"/>
              <a:t>Definable features: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steps involved change depending on the specific numbers involved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Offer efficient and accurate ways to compute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43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0830-2734-4FBB-9A12-F00B220122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972" y="1302586"/>
            <a:ext cx="84763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Computational </a:t>
            </a:r>
            <a:r>
              <a:rPr lang="en-US" sz="4000" b="1" dirty="0" smtClean="0"/>
              <a:t>Algorithm</a:t>
            </a:r>
          </a:p>
          <a:p>
            <a:pPr algn="ctr"/>
            <a:r>
              <a:rPr lang="en-US" sz="3200" dirty="0" smtClean="0"/>
              <a:t>A </a:t>
            </a:r>
            <a:r>
              <a:rPr lang="en-US" sz="3200" b="1" dirty="0" smtClean="0"/>
              <a:t>generalized</a:t>
            </a:r>
            <a:r>
              <a:rPr lang="en-US" sz="3200" dirty="0" smtClean="0"/>
              <a:t> set of steps used to perform computations.  </a:t>
            </a:r>
          </a:p>
          <a:p>
            <a:r>
              <a:rPr lang="en-US" sz="3200" u="sng" dirty="0" smtClean="0"/>
              <a:t>Definable features: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They are efficient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Produce accurate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be used to perform many computations using the same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58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CSD Branded Colors">
      <a:dk1>
        <a:sysClr val="windowText" lastClr="000000"/>
      </a:dk1>
      <a:lt1>
        <a:sysClr val="window" lastClr="FFFFFF"/>
      </a:lt1>
      <a:dk2>
        <a:srgbClr val="005288"/>
      </a:dk2>
      <a:lt2>
        <a:srgbClr val="EEECE1"/>
      </a:lt2>
      <a:accent1>
        <a:srgbClr val="DEB408"/>
      </a:accent1>
      <a:accent2>
        <a:srgbClr val="EF3E42"/>
      </a:accent2>
      <a:accent3>
        <a:srgbClr val="C1CD23"/>
      </a:accent3>
      <a:accent4>
        <a:srgbClr val="009FC2"/>
      </a:accent4>
      <a:accent5>
        <a:srgbClr val="332A86"/>
      </a:accent5>
      <a:accent6>
        <a:srgbClr val="F5802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10491</TotalTime>
  <Words>2127</Words>
  <Application>Microsoft Office PowerPoint</Application>
  <PresentationFormat>On-screen Show (4:3)</PresentationFormat>
  <Paragraphs>458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Implementing the Mathematics Common Core</vt:lpstr>
      <vt:lpstr>PowerPoint Presentation</vt:lpstr>
      <vt:lpstr>PowerPoint Presentation</vt:lpstr>
      <vt:lpstr>PowerPoint Presentation</vt:lpstr>
      <vt:lpstr>Essential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Norms for Viewing Records of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Holmes</dc:creator>
  <cp:lastModifiedBy>Roggensack, Sarah</cp:lastModifiedBy>
  <cp:revision>208</cp:revision>
  <cp:lastPrinted>2014-04-27T17:29:21Z</cp:lastPrinted>
  <dcterms:created xsi:type="dcterms:W3CDTF">2013-02-01T00:26:23Z</dcterms:created>
  <dcterms:modified xsi:type="dcterms:W3CDTF">2014-05-08T18:59:38Z</dcterms:modified>
</cp:coreProperties>
</file>